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customXml/itemProps4.xml" ContentType="application/vnd.openxmlformats-officedocument.customXml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3"/>
  </p:notesMasterIdLst>
  <p:handoutMasterIdLst>
    <p:handoutMasterId r:id="rId34"/>
  </p:handoutMasterIdLst>
  <p:sldIdLst>
    <p:sldId id="300" r:id="rId6"/>
    <p:sldId id="356" r:id="rId7"/>
    <p:sldId id="383" r:id="rId8"/>
    <p:sldId id="469" r:id="rId9"/>
    <p:sldId id="420" r:id="rId10"/>
    <p:sldId id="478" r:id="rId11"/>
    <p:sldId id="470" r:id="rId12"/>
    <p:sldId id="437" r:id="rId13"/>
    <p:sldId id="459" r:id="rId14"/>
    <p:sldId id="471" r:id="rId15"/>
    <p:sldId id="493" r:id="rId16"/>
    <p:sldId id="489" r:id="rId17"/>
    <p:sldId id="490" r:id="rId18"/>
    <p:sldId id="491" r:id="rId19"/>
    <p:sldId id="492" r:id="rId20"/>
    <p:sldId id="495" r:id="rId21"/>
    <p:sldId id="494" r:id="rId22"/>
    <p:sldId id="481" r:id="rId23"/>
    <p:sldId id="483" r:id="rId24"/>
    <p:sldId id="484" r:id="rId25"/>
    <p:sldId id="475" r:id="rId26"/>
    <p:sldId id="487" r:id="rId27"/>
    <p:sldId id="479" r:id="rId28"/>
    <p:sldId id="480" r:id="rId29"/>
    <p:sldId id="474" r:id="rId30"/>
    <p:sldId id="477" r:id="rId31"/>
    <p:sldId id="277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63">
          <p15:clr>
            <a:srgbClr val="A4A3A4"/>
          </p15:clr>
        </p15:guide>
        <p15:guide id="2" orient="horz" pos="4212">
          <p15:clr>
            <a:srgbClr val="A4A3A4"/>
          </p15:clr>
        </p15:guide>
        <p15:guide id="3" orient="horz" pos="3887">
          <p15:clr>
            <a:srgbClr val="A4A3A4"/>
          </p15:clr>
        </p15:guide>
        <p15:guide id="4" pos="3943">
          <p15:clr>
            <a:srgbClr val="A4A3A4"/>
          </p15:clr>
        </p15:guide>
        <p15:guide id="5" pos="2279">
          <p15:clr>
            <a:srgbClr val="A4A3A4"/>
          </p15:clr>
        </p15:guide>
        <p15:guide id="6" pos="545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F0000"/>
    <a:srgbClr val="FFFFFF"/>
    <a:srgbClr val="5F5F5F"/>
    <a:srgbClr val="000000"/>
    <a:srgbClr val="414042"/>
    <a:srgbClr val="00B4E5"/>
    <a:srgbClr val="0094BC"/>
    <a:srgbClr val="001D32"/>
    <a:srgbClr val="7F7F7F"/>
    <a:srgbClr val="1B1B1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7" autoAdjust="0"/>
    <p:restoredTop sz="94647" autoAdjust="0"/>
  </p:normalViewPr>
  <p:slideViewPr>
    <p:cSldViewPr snapToGrid="0" snapToObjects="1">
      <p:cViewPr>
        <p:scale>
          <a:sx n="62" d="100"/>
          <a:sy n="62" d="100"/>
        </p:scale>
        <p:origin x="-1746" y="-660"/>
      </p:cViewPr>
      <p:guideLst>
        <p:guide orient="horz" pos="463"/>
        <p:guide orient="horz" pos="4212"/>
        <p:guide orient="horz" pos="3887"/>
        <p:guide pos="3943"/>
        <p:guide pos="2279"/>
        <p:guide pos="54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itchFamily="34" charset="0"/>
                <a:cs typeface="Arial" pitchFamily="34" charset="0"/>
              </a:rPr>
              <a:pPr/>
              <a:t>6/3/2016</a:t>
            </a:fld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2011 LENOVO CONFIDENTIAL. All rights reserved</a:t>
            </a:r>
            <a:r>
              <a:rPr lang="en-US" sz="800" cap="all" dirty="0" smtClean="0">
                <a:solidFill>
                  <a:srgbClr val="939598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800" cap="all" dirty="0">
              <a:solidFill>
                <a:srgbClr val="93959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15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F23CF275-28B3-497F-9AED-85D5F023BA5C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800" cap="all" dirty="0" smtClean="0">
                <a:solidFill>
                  <a:srgbClr val="939598"/>
                </a:solidFill>
              </a:rPr>
              <a:t>2011 LENOVO CONFIDENTIAL.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itchFamily="34" charset="0"/>
                <a:cs typeface="Arial" pitchFamily="34" charset="0"/>
              </a:defRPr>
            </a:lvl1pPr>
          </a:lstStyle>
          <a:p>
            <a:fld id="{4AED87EB-65D7-4500-873C-410831173A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33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8.png"/><Relationship Id="rId10" Type="http://schemas.openxmlformats.org/officeDocument/2006/relationships/image" Target="../media/image11.png"/><Relationship Id="rId19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7.png"/><Relationship Id="rId22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988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735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74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6557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cs typeface="Arial" pitchFamily="34" charset="0"/>
              </a:rPr>
              <a:t>2015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8982" y="151551"/>
            <a:ext cx="4422614" cy="39216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3408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313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787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313" indent="0">
              <a:buNone/>
              <a:defRPr/>
            </a:lvl2pPr>
            <a:lvl3pPr marL="679450" indent="0">
              <a:buNone/>
              <a:defRPr/>
            </a:lvl3pPr>
            <a:lvl4pPr marL="966787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 smtClean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605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42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2"/>
            <p:cNvSpPr>
              <a:spLocks/>
            </p:cNvSpPr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3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"/>
            <p:cNvSpPr>
              <a:spLocks/>
            </p:cNvSpPr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 smtClean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385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5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8987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placeholder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313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787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0 w 1200544"/>
                <a:gd name="connsiteY2" fmla="*/ 106726 h 106726"/>
                <a:gd name="connsiteX3" fmla="*/ 0 w 1200544"/>
                <a:gd name="connsiteY3" fmla="*/ 0 h 10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6056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789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38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170" y="1519963"/>
            <a:ext cx="8535661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>
              <a:spLocks/>
            </p:cNvSpPr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3433" y="1260545"/>
            <a:ext cx="485134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dirty="0" smtClean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5848" y="4437853"/>
            <a:ext cx="660030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19912" y="4738254"/>
            <a:ext cx="495217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dirty="0" smtClean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0187" y="2009776"/>
            <a:ext cx="6971627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77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 smtClean="0">
                <a:cs typeface="Arial" pitchFamily="34" charset="0"/>
              </a:rPr>
              <a:t>2015 Lenovo Internal. All rights reserved.</a:t>
            </a:r>
            <a:endParaRPr lang="en-US" sz="1000" dirty="0">
              <a:cs typeface="Arial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section header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ltGray">
          <a:xfrm>
            <a:off x="1524" y="0"/>
            <a:ext cx="12188952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subtitle text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smtClean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866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93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141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147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784" y="1591056"/>
            <a:ext cx="11064240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609493" indent="-228560">
              <a:lnSpc>
                <a:spcPct val="90000"/>
              </a:lnSpc>
              <a:spcBef>
                <a:spcPts val="500"/>
              </a:spcBef>
              <a:buClrTx/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35938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47033" indent="-156606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445431" indent="-150258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2388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  <a:pPr lvl="0" algn="ctr"/>
              <a:t>‹#›</a:t>
            </a:fld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302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9" r:id="rId2"/>
    <p:sldLayoutId id="2147483670" r:id="rId3"/>
    <p:sldLayoutId id="2147483654" r:id="rId4"/>
    <p:sldLayoutId id="2147483672" r:id="rId5"/>
    <p:sldLayoutId id="2147483661" r:id="rId6"/>
    <p:sldLayoutId id="2147483671" r:id="rId7"/>
    <p:sldLayoutId id="2147483673" r:id="rId8"/>
    <p:sldLayoutId id="2147483678" r:id="rId9"/>
    <p:sldLayoutId id="2147483662" r:id="rId10"/>
    <p:sldLayoutId id="2147483674" r:id="rId11"/>
    <p:sldLayoutId id="2147483691" r:id="rId12"/>
    <p:sldLayoutId id="2147483690" r:id="rId13"/>
    <p:sldLayoutId id="2147483692" r:id="rId14"/>
    <p:sldLayoutId id="2147483683" r:id="rId15"/>
    <p:sldLayoutId id="2147483681" r:id="rId16"/>
    <p:sldLayoutId id="2147483682" r:id="rId17"/>
    <p:sldLayoutId id="2147483657" r:id="rId18"/>
    <p:sldLayoutId id="2147483676" r:id="rId19"/>
    <p:sldLayoutId id="2147483680" r:id="rId20"/>
    <p:sldLayoutId id="2147483659" r:id="rId21"/>
    <p:sldLayoutId id="2147483675" r:id="rId22"/>
    <p:sldLayoutId id="2147483668" r:id="rId23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1218987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4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990427" indent="-380933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523733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27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scn.sap.com/docs/DOC-55465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__1.docx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cn.sap.com/community/developer-center/front-end/blog/2015/02/18/demonstration-code-for-navigation-and-routing-in-sapui5" TargetMode="External"/><Relationship Id="rId7" Type="http://schemas.openxmlformats.org/officeDocument/2006/relationships/hyperlink" Target="http://scn.sap.com/community/gateway/blog/2014/04/27/step-by-step-development-guide-for-createdeepentity-operation" TargetMode="External"/><Relationship Id="rId2" Type="http://schemas.openxmlformats.org/officeDocument/2006/relationships/hyperlink" Target="http://scn.sap.com/community/fiori/blog/2016/01/14/fiori-crud-end-to-end-scenario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cn.sap.com/community/gateway/blog/2014/09/24/lets-code-associationnavigation-and-data-provider-expand-in-odata-service" TargetMode="External"/><Relationship Id="rId5" Type="http://schemas.openxmlformats.org/officeDocument/2006/relationships/hyperlink" Target="http://scn.sap.com/community/gateway/blog/2014/03/06/let-s-code-crudq-and-function-import-operations-in-odata-service" TargetMode="External"/><Relationship Id="rId4" Type="http://schemas.openxmlformats.org/officeDocument/2006/relationships/hyperlink" Target="http://scn.sap.com/community/fiori/blog/2015/06/18/an-example-of-end-to-end-extension-on-crm-fiori-application--part1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sap.com/Download/Multimedia/fc16/9e8f5f0f54fb476887728c781604f6c6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ioriappslibrary.hana.ondemand.com/sap/fix/externalViewer/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://help.sap.com/fior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48639" y="2048256"/>
            <a:ext cx="11640186" cy="1581912"/>
          </a:xfrm>
        </p:spPr>
        <p:txBody>
          <a:bodyPr/>
          <a:lstStyle/>
          <a:p>
            <a:r>
              <a:rPr lang="en-US" dirty="0" err="1" smtClean="0"/>
              <a:t>Fiori</a:t>
            </a:r>
            <a:r>
              <a:rPr lang="en-US" dirty="0" smtClean="0"/>
              <a:t>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</a:t>
            </a:r>
            <a:r>
              <a:rPr lang="en-US" dirty="0" err="1" smtClean="0"/>
              <a:t>zhang</a:t>
            </a:r>
            <a:endParaRPr lang="en-US" altLang="zh-CN" dirty="0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548640" y="4789967"/>
            <a:ext cx="6409944" cy="512064"/>
          </a:xfrm>
        </p:spPr>
        <p:txBody>
          <a:bodyPr/>
          <a:lstStyle/>
          <a:p>
            <a:r>
              <a:rPr lang="en-US" dirty="0" smtClean="0"/>
              <a:t>2016	</a:t>
            </a:r>
            <a:endParaRPr lang="en-US" dirty="0"/>
          </a:p>
        </p:txBody>
      </p:sp>
      <p:pic>
        <p:nvPicPr>
          <p:cNvPr id="8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6" b="66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@lenovo.com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6717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SAP </a:t>
            </a:r>
            <a:r>
              <a:rPr lang="en-US" altLang="zh-CN" sz="2400" kern="0" dirty="0" err="1" smtClean="0">
                <a:solidFill>
                  <a:sysClr val="windowText" lastClr="000000"/>
                </a:solidFill>
              </a:rPr>
              <a:t>Fiori</a:t>
            </a:r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 Development Prepare---Back-end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751320" y="994678"/>
            <a:ext cx="4870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Involved basis to configure the connection between  Gateway and back-end system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After the configuration you can add the service 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Make sure you have the authority of t-code: SEGW</a:t>
            </a:r>
          </a:p>
        </p:txBody>
      </p:sp>
      <p:pic>
        <p:nvPicPr>
          <p:cNvPr id="12" name="图片 1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" y="949386"/>
            <a:ext cx="5274310" cy="3259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7010" y="3352800"/>
            <a:ext cx="5274310" cy="3209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七边形 7"/>
          <p:cNvSpPr/>
          <p:nvPr/>
        </p:nvSpPr>
        <p:spPr>
          <a:xfrm>
            <a:off x="4099560" y="994678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  <p:sp>
        <p:nvSpPr>
          <p:cNvPr id="9" name="七边形 8"/>
          <p:cNvSpPr/>
          <p:nvPr/>
        </p:nvSpPr>
        <p:spPr>
          <a:xfrm>
            <a:off x="5105400" y="3874026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2950" y="4613910"/>
            <a:ext cx="50768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七边形 10"/>
          <p:cNvSpPr/>
          <p:nvPr/>
        </p:nvSpPr>
        <p:spPr>
          <a:xfrm>
            <a:off x="9113520" y="483108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3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267"/>
          <p:cNvSpPr>
            <a:spLocks noChangeArrowheads="1"/>
          </p:cNvSpPr>
          <p:nvPr/>
        </p:nvSpPr>
        <p:spPr bwMode="auto">
          <a:xfrm>
            <a:off x="255378" y="2197396"/>
            <a:ext cx="7029570" cy="3785827"/>
          </a:xfrm>
          <a:prstGeom prst="roundRect">
            <a:avLst>
              <a:gd name="adj" fmla="val 3821"/>
            </a:avLst>
          </a:prstGeom>
          <a:solidFill>
            <a:schemeClr val="bg1"/>
          </a:solidFill>
          <a:ln w="22225" cap="rnd" algn="ctr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lIns="121899" tIns="60949" rIns="121899" bIns="60949"/>
          <a:lstStyle/>
          <a:p>
            <a:pPr algn="ctr"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sz="2700" b="1" dirty="0"/>
              <a:t>Agenda</a:t>
            </a:r>
            <a:endParaRPr lang="zh-CN" altLang="en-US" sz="2700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36933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LENOVO INTERNAL. All rights reserved.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725" y="1176003"/>
            <a:ext cx="11736977" cy="4980562"/>
          </a:xfrm>
          <a:prstGeom prst="rect">
            <a:avLst/>
          </a:prstGeom>
          <a:noFill/>
          <a:ln>
            <a:noFill/>
          </a:ln>
        </p:spPr>
        <p:txBody>
          <a:bodyPr wrap="square" lIns="121888" tIns="60944" rIns="121888" bIns="60944">
            <a:spAutoFit/>
          </a:bodyPr>
          <a:lstStyle/>
          <a:p>
            <a:pPr defTabSz="1218885"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Arial Black" pitchFamily="34" charset="0"/>
              </a:rPr>
              <a:t>After this course, you will </a:t>
            </a:r>
            <a:r>
              <a:rPr lang="en-US" altLang="zh-CN" b="1" kern="0" dirty="0" smtClean="0">
                <a:solidFill>
                  <a:srgbClr val="000000"/>
                </a:solidFill>
                <a:latin typeface="Arial Black" pitchFamily="34" charset="0"/>
              </a:rPr>
              <a:t>understand:</a:t>
            </a: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endParaRPr lang="en-GB" altLang="zh-CN" kern="0" dirty="0" smtClean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How to Develop </a:t>
            </a:r>
            <a:r>
              <a:rPr lang="en-GB" altLang="zh-CN" sz="2100" kern="0" dirty="0" err="1" smtClean="0">
                <a:solidFill>
                  <a:srgbClr val="000000"/>
                </a:solidFill>
                <a:latin typeface="Arial Black" pitchFamily="34" charset="0"/>
              </a:rPr>
              <a:t>Fiori</a:t>
            </a: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 app</a:t>
            </a:r>
          </a:p>
          <a:p>
            <a:pPr defTabSz="1218885">
              <a:defRPr/>
            </a:pPr>
            <a:endParaRPr lang="en-GB" altLang="zh-CN" sz="2100" kern="0" dirty="0">
              <a:solidFill>
                <a:srgbClr val="000000"/>
              </a:solidFill>
              <a:latin typeface="Arial Black" pitchFamily="34" charset="0"/>
            </a:endParaRP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Introduction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SAP </a:t>
            </a:r>
            <a:r>
              <a:rPr lang="en-US" altLang="zh-CN" sz="2000" dirty="0" err="1" smtClean="0"/>
              <a:t>Fiori</a:t>
            </a:r>
            <a:r>
              <a:rPr lang="en-US" altLang="zh-CN" sz="2000" dirty="0" smtClean="0"/>
              <a:t> Architecture Overview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Development Prepare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Back-end Development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Front-end Development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Helpful Resource in SCN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endParaRPr lang="en-US" altLang="zh-CN" sz="1900" kern="0" dirty="0">
              <a:solidFill>
                <a:srgbClr val="000000"/>
              </a:solidFill>
              <a:latin typeface="Arial"/>
            </a:endParaRP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</p:txBody>
      </p:sp>
      <p:pic>
        <p:nvPicPr>
          <p:cNvPr id="8" name="Picture 2" descr="D:\Work\联想\HOH\PPT\创意图片\6598-1110101G415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3306" y="2315039"/>
            <a:ext cx="4103149" cy="366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283725" y="4191663"/>
            <a:ext cx="7029570" cy="410817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1" y="994678"/>
            <a:ext cx="8305800" cy="41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1983" y="3004381"/>
            <a:ext cx="8010817" cy="3469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Back-end Development---SEGW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854441" y="994678"/>
            <a:ext cx="3268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SEGW create gateway server 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We add our main logic in the DPC_EXT class, our data type in MPC_EXT class</a:t>
            </a:r>
          </a:p>
        </p:txBody>
      </p:sp>
      <p:sp>
        <p:nvSpPr>
          <p:cNvPr id="8" name="七边形 7"/>
          <p:cNvSpPr/>
          <p:nvPr/>
        </p:nvSpPr>
        <p:spPr>
          <a:xfrm>
            <a:off x="6461760" y="994678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  <p:sp>
        <p:nvSpPr>
          <p:cNvPr id="9" name="七边形 8"/>
          <p:cNvSpPr/>
          <p:nvPr/>
        </p:nvSpPr>
        <p:spPr>
          <a:xfrm>
            <a:off x="9265920" y="320040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1" y="885444"/>
            <a:ext cx="8077200" cy="530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Back-end Development---</a:t>
            </a:r>
            <a:r>
              <a:rPr lang="en-US" altLang="zh-CN" sz="2400" kern="0" dirty="0" err="1" smtClean="0">
                <a:solidFill>
                  <a:sysClr val="windowText" lastClr="000000"/>
                </a:solidFill>
              </a:rPr>
              <a:t>Odata</a:t>
            </a:r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 service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625841" y="795528"/>
            <a:ext cx="32689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T-code: </a:t>
            </a:r>
            <a:r>
              <a:rPr lang="en-US" altLang="zh-CN" sz="1600" dirty="0" smtClean="0"/>
              <a:t>/N/IWFND/MAINT_SERVICE to test the </a:t>
            </a:r>
            <a:r>
              <a:rPr lang="en-US" altLang="zh-CN" sz="1600" dirty="0" err="1" smtClean="0"/>
              <a:t>Odata</a:t>
            </a:r>
            <a:r>
              <a:rPr lang="en-US" altLang="zh-CN" sz="1600" dirty="0" smtClean="0"/>
              <a:t> URL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The Response xml data</a:t>
            </a:r>
          </a:p>
        </p:txBody>
      </p:sp>
      <p:sp>
        <p:nvSpPr>
          <p:cNvPr id="8" name="七边形 7"/>
          <p:cNvSpPr/>
          <p:nvPr/>
        </p:nvSpPr>
        <p:spPr>
          <a:xfrm>
            <a:off x="7132320" y="827038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  <p:sp>
        <p:nvSpPr>
          <p:cNvPr id="9" name="七边形 8"/>
          <p:cNvSpPr/>
          <p:nvPr/>
        </p:nvSpPr>
        <p:spPr>
          <a:xfrm>
            <a:off x="8260080" y="265176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625841" y="2448431"/>
            <a:ext cx="3268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GET:  Read Entity/Read Entity Set</a:t>
            </a:r>
          </a:p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POST:   Create Entity</a:t>
            </a:r>
          </a:p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PUT:      Update Entity</a:t>
            </a:r>
            <a:endParaRPr lang="en-US" altLang="zh-CN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625841" y="3431828"/>
            <a:ext cx="3639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HTTP Request must be XML format you can get the XML form UI when create or update the entity</a:t>
            </a:r>
            <a:endParaRPr lang="en-US" altLang="zh-CN" sz="1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1" y="795528"/>
            <a:ext cx="722376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Back-end Development---Association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997189" y="795528"/>
            <a:ext cx="39662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Create Association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Test the association</a:t>
            </a:r>
          </a:p>
          <a:p>
            <a:pPr marL="342900" indent="-342900">
              <a:buAutoNum type="arabicPeriod"/>
            </a:pPr>
            <a:r>
              <a:rPr lang="en-US" altLang="zh-CN" sz="1600" dirty="0" err="1" smtClean="0">
                <a:latin typeface="Arial" pitchFamily="34" charset="0"/>
                <a:cs typeface="Arial" pitchFamily="34" charset="0"/>
              </a:rPr>
              <a:t>Redifine</a:t>
            </a: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600" dirty="0" err="1" smtClean="0">
                <a:latin typeface="Arial" pitchFamily="34" charset="0"/>
                <a:cs typeface="Arial" pitchFamily="34" charset="0"/>
              </a:rPr>
              <a:t>method:CREATE_DEEP_ENTITY</a:t>
            </a: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 to get header and item data form UI</a:t>
            </a:r>
          </a:p>
        </p:txBody>
      </p:sp>
      <p:sp>
        <p:nvSpPr>
          <p:cNvPr id="8" name="七边形 7"/>
          <p:cNvSpPr/>
          <p:nvPr/>
        </p:nvSpPr>
        <p:spPr>
          <a:xfrm>
            <a:off x="6507480" y="994678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35" y="2365187"/>
            <a:ext cx="8491010" cy="31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7464" y="5486400"/>
            <a:ext cx="6581775" cy="79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七边形 11"/>
          <p:cNvSpPr/>
          <p:nvPr/>
        </p:nvSpPr>
        <p:spPr>
          <a:xfrm>
            <a:off x="5589270" y="281837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sp>
        <p:nvSpPr>
          <p:cNvPr id="9" name="七边形 8"/>
          <p:cNvSpPr/>
          <p:nvPr/>
        </p:nvSpPr>
        <p:spPr>
          <a:xfrm>
            <a:off x="7814310" y="568452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3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" y="795529"/>
            <a:ext cx="6667500" cy="317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Back-end Development---Data transfer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421881" y="795529"/>
            <a:ext cx="3268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Get the filter parameter form UI 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Get the key field and value form UI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Get the input data form UI</a:t>
            </a:r>
          </a:p>
        </p:txBody>
      </p:sp>
      <p:sp>
        <p:nvSpPr>
          <p:cNvPr id="8" name="七边形 7"/>
          <p:cNvSpPr/>
          <p:nvPr/>
        </p:nvSpPr>
        <p:spPr>
          <a:xfrm>
            <a:off x="6461760" y="1266096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8360" y="3332190"/>
            <a:ext cx="64008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3489" y="3730752"/>
            <a:ext cx="6058535" cy="249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七边形 8"/>
          <p:cNvSpPr/>
          <p:nvPr/>
        </p:nvSpPr>
        <p:spPr>
          <a:xfrm>
            <a:off x="2331720" y="3974593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sp>
        <p:nvSpPr>
          <p:cNvPr id="13" name="七边形 12"/>
          <p:cNvSpPr/>
          <p:nvPr/>
        </p:nvSpPr>
        <p:spPr>
          <a:xfrm>
            <a:off x="9631680" y="5727192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3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Back-end Development---Data transfer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616391" y="795528"/>
            <a:ext cx="3268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Check the parameter of the method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Check the description of the importing parameter to find out what method </a:t>
            </a:r>
            <a:r>
              <a:rPr lang="en-US" altLang="zh-CN" sz="1600" smtClean="0">
                <a:latin typeface="Arial" pitchFamily="34" charset="0"/>
                <a:cs typeface="Arial" pitchFamily="34" charset="0"/>
              </a:rPr>
              <a:t>you should use.</a:t>
            </a:r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七边形 12"/>
          <p:cNvSpPr/>
          <p:nvPr/>
        </p:nvSpPr>
        <p:spPr>
          <a:xfrm>
            <a:off x="9631680" y="393192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3</a:t>
            </a:r>
            <a:endParaRPr lang="zh-CN" altLang="en-US" sz="20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" y="795528"/>
            <a:ext cx="8067751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1982" y="3520441"/>
            <a:ext cx="7523137" cy="295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七边形 7"/>
          <p:cNvSpPr/>
          <p:nvPr/>
        </p:nvSpPr>
        <p:spPr>
          <a:xfrm>
            <a:off x="5501640" y="1951327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  <p:sp>
        <p:nvSpPr>
          <p:cNvPr id="9" name="七边形 8"/>
          <p:cNvSpPr/>
          <p:nvPr/>
        </p:nvSpPr>
        <p:spPr>
          <a:xfrm>
            <a:off x="9448800" y="393192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267"/>
          <p:cNvSpPr>
            <a:spLocks noChangeArrowheads="1"/>
          </p:cNvSpPr>
          <p:nvPr/>
        </p:nvSpPr>
        <p:spPr bwMode="auto">
          <a:xfrm>
            <a:off x="255378" y="2197396"/>
            <a:ext cx="7029570" cy="3785827"/>
          </a:xfrm>
          <a:prstGeom prst="roundRect">
            <a:avLst>
              <a:gd name="adj" fmla="val 3821"/>
            </a:avLst>
          </a:prstGeom>
          <a:solidFill>
            <a:schemeClr val="bg1"/>
          </a:solidFill>
          <a:ln w="22225" cap="rnd" algn="ctr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lIns="121899" tIns="60949" rIns="121899" bIns="60949"/>
          <a:lstStyle/>
          <a:p>
            <a:pPr algn="ctr"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sz="2700" b="1" dirty="0"/>
              <a:t>Agenda</a:t>
            </a:r>
            <a:endParaRPr lang="zh-CN" altLang="en-US" sz="2700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36933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LENOVO INTERNAL. All rights reserved.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725" y="1176003"/>
            <a:ext cx="11736977" cy="4980562"/>
          </a:xfrm>
          <a:prstGeom prst="rect">
            <a:avLst/>
          </a:prstGeom>
          <a:noFill/>
          <a:ln>
            <a:noFill/>
          </a:ln>
        </p:spPr>
        <p:txBody>
          <a:bodyPr wrap="square" lIns="121888" tIns="60944" rIns="121888" bIns="60944">
            <a:spAutoFit/>
          </a:bodyPr>
          <a:lstStyle/>
          <a:p>
            <a:pPr defTabSz="1218885"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Arial Black" pitchFamily="34" charset="0"/>
              </a:rPr>
              <a:t>After this course, you will </a:t>
            </a:r>
            <a:r>
              <a:rPr lang="en-US" altLang="zh-CN" b="1" kern="0" dirty="0" smtClean="0">
                <a:solidFill>
                  <a:srgbClr val="000000"/>
                </a:solidFill>
                <a:latin typeface="Arial Black" pitchFamily="34" charset="0"/>
              </a:rPr>
              <a:t>understand:</a:t>
            </a: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endParaRPr lang="en-GB" altLang="zh-CN" kern="0" dirty="0" smtClean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How to Develop </a:t>
            </a:r>
            <a:r>
              <a:rPr lang="en-GB" altLang="zh-CN" sz="2100" kern="0" dirty="0" err="1" smtClean="0">
                <a:solidFill>
                  <a:srgbClr val="000000"/>
                </a:solidFill>
                <a:latin typeface="Arial Black" pitchFamily="34" charset="0"/>
              </a:rPr>
              <a:t>Fiori</a:t>
            </a: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 app</a:t>
            </a:r>
          </a:p>
          <a:p>
            <a:pPr defTabSz="1218885">
              <a:defRPr/>
            </a:pPr>
            <a:endParaRPr lang="en-GB" altLang="zh-CN" sz="2100" kern="0" dirty="0">
              <a:solidFill>
                <a:srgbClr val="000000"/>
              </a:solidFill>
              <a:latin typeface="Arial Black" pitchFamily="34" charset="0"/>
            </a:endParaRP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Introduction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SAP </a:t>
            </a:r>
            <a:r>
              <a:rPr lang="en-US" altLang="zh-CN" sz="2000" dirty="0" err="1" smtClean="0"/>
              <a:t>Fiori</a:t>
            </a:r>
            <a:r>
              <a:rPr lang="en-US" altLang="zh-CN" sz="2000" dirty="0" smtClean="0"/>
              <a:t> Architecture Overview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Development Prepare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Back-end Development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Front-end Development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Helpful Resource in SCN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endParaRPr lang="en-US" altLang="zh-CN" sz="1900" kern="0" dirty="0">
              <a:solidFill>
                <a:srgbClr val="000000"/>
              </a:solidFill>
              <a:latin typeface="Arial"/>
            </a:endParaRP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</p:txBody>
      </p:sp>
      <p:pic>
        <p:nvPicPr>
          <p:cNvPr id="8" name="Picture 2" descr="D:\Work\联想\HOH\PPT\创意图片\6598-1110101G415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3306" y="2315039"/>
            <a:ext cx="4103149" cy="366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283725" y="4599966"/>
            <a:ext cx="7029570" cy="410817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Front-end Development---WEB IDE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882640" y="795528"/>
            <a:ext cx="605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Download the WEB IDE: </a:t>
            </a:r>
            <a:r>
              <a:rPr lang="en-US" altLang="zh-CN" sz="1600" u="sng" dirty="0" smtClean="0">
                <a:hlinkClick r:id="rId2"/>
              </a:rPr>
              <a:t>http://scn.sap.com/docs/DOC-55465</a:t>
            </a:r>
            <a:endParaRPr lang="en-US" altLang="zh-CN" sz="1600" u="sng" dirty="0" smtClean="0"/>
          </a:p>
          <a:p>
            <a:pPr marL="342900" indent="-342900"/>
            <a:endParaRPr lang="en-US" altLang="zh-CN" sz="1600" u="sng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3752" y="1143000"/>
            <a:ext cx="5468272" cy="268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48640" y="795528"/>
            <a:ext cx="515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You can build the </a:t>
            </a:r>
            <a:r>
              <a:rPr lang="en-US" altLang="zh-CN" sz="1600" dirty="0" err="1" smtClean="0">
                <a:latin typeface="Arial" pitchFamily="34" charset="0"/>
                <a:cs typeface="Arial" pitchFamily="34" charset="0"/>
              </a:rPr>
              <a:t>Fiori</a:t>
            </a: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 app with template and </a:t>
            </a:r>
            <a:r>
              <a:rPr lang="en-US" altLang="zh-CN" sz="1600" smtClean="0">
                <a:latin typeface="Arial" pitchFamily="34" charset="0"/>
                <a:cs typeface="Arial" pitchFamily="34" charset="0"/>
              </a:rPr>
              <a:t>test locally</a:t>
            </a:r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7580" y="1380303"/>
            <a:ext cx="30194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190" y="1827847"/>
            <a:ext cx="5111450" cy="2546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6604" y="3825240"/>
            <a:ext cx="3719195" cy="246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Front-end Development---App </a:t>
            </a:r>
            <a:r>
              <a:rPr lang="en-US" altLang="zh-CN" sz="2400" dirty="0" smtClean="0"/>
              <a:t>Architecture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916161" y="795528"/>
            <a:ext cx="1910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Component is the core file of the app</a:t>
            </a:r>
          </a:p>
          <a:p>
            <a:pPr marL="342900" indent="-342900">
              <a:buAutoNum type="arabicPeriod"/>
            </a:pPr>
            <a:r>
              <a:rPr lang="en-US" altLang="zh-CN" sz="1600" dirty="0" err="1" smtClean="0">
                <a:latin typeface="Arial" pitchFamily="34" charset="0"/>
                <a:cs typeface="Arial" pitchFamily="34" charset="0"/>
              </a:rPr>
              <a:t>Commom</a:t>
            </a: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 file 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Your UI view and controller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" y="795528"/>
            <a:ext cx="9163050" cy="5437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七边形 5"/>
          <p:cNvSpPr/>
          <p:nvPr/>
        </p:nvSpPr>
        <p:spPr>
          <a:xfrm>
            <a:off x="3825240" y="193548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  <p:sp>
        <p:nvSpPr>
          <p:cNvPr id="8" name="七边形 7"/>
          <p:cNvSpPr/>
          <p:nvPr/>
        </p:nvSpPr>
        <p:spPr>
          <a:xfrm>
            <a:off x="7437120" y="382524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sp>
        <p:nvSpPr>
          <p:cNvPr id="9" name="七边形 8"/>
          <p:cNvSpPr/>
          <p:nvPr/>
        </p:nvSpPr>
        <p:spPr>
          <a:xfrm>
            <a:off x="1767840" y="175260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3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267"/>
          <p:cNvSpPr>
            <a:spLocks noChangeArrowheads="1"/>
          </p:cNvSpPr>
          <p:nvPr/>
        </p:nvSpPr>
        <p:spPr bwMode="auto">
          <a:xfrm>
            <a:off x="255378" y="2197396"/>
            <a:ext cx="7029570" cy="3785827"/>
          </a:xfrm>
          <a:prstGeom prst="roundRect">
            <a:avLst>
              <a:gd name="adj" fmla="val 3821"/>
            </a:avLst>
          </a:prstGeom>
          <a:solidFill>
            <a:schemeClr val="bg1"/>
          </a:solidFill>
          <a:ln w="22225" cap="rnd" algn="ctr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lIns="121899" tIns="60949" rIns="121899" bIns="60949"/>
          <a:lstStyle/>
          <a:p>
            <a:pPr algn="ctr"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sz="2700" b="1" dirty="0"/>
              <a:t>Agenda</a:t>
            </a:r>
            <a:endParaRPr lang="zh-CN" altLang="en-US" sz="2700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36933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LENOVO INTERNAL. All rights reserved.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725" y="1176003"/>
            <a:ext cx="11736977" cy="4978254"/>
          </a:xfrm>
          <a:prstGeom prst="rect">
            <a:avLst/>
          </a:prstGeom>
          <a:noFill/>
          <a:ln>
            <a:noFill/>
          </a:ln>
        </p:spPr>
        <p:txBody>
          <a:bodyPr wrap="square" lIns="121888" tIns="60944" rIns="121888" bIns="60944">
            <a:spAutoFit/>
          </a:bodyPr>
          <a:lstStyle/>
          <a:p>
            <a:pPr defTabSz="1218885"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Arial Black" pitchFamily="34" charset="0"/>
              </a:rPr>
              <a:t>After this course, you will </a:t>
            </a:r>
            <a:r>
              <a:rPr lang="en-US" altLang="zh-CN" b="1" kern="0" dirty="0" smtClean="0">
                <a:solidFill>
                  <a:srgbClr val="000000"/>
                </a:solidFill>
                <a:latin typeface="Arial Black" pitchFamily="34" charset="0"/>
              </a:rPr>
              <a:t>understand:</a:t>
            </a: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endParaRPr lang="en-GB" altLang="zh-CN" kern="0" dirty="0" smtClean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How to Develop </a:t>
            </a:r>
            <a:r>
              <a:rPr lang="en-GB" altLang="zh-CN" sz="2100" kern="0" dirty="0" err="1" smtClean="0">
                <a:solidFill>
                  <a:srgbClr val="000000"/>
                </a:solidFill>
                <a:latin typeface="Arial Black" pitchFamily="34" charset="0"/>
              </a:rPr>
              <a:t>Fiori</a:t>
            </a: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 app</a:t>
            </a:r>
          </a:p>
          <a:p>
            <a:pPr defTabSz="1218885">
              <a:defRPr/>
            </a:pPr>
            <a:endParaRPr lang="en-GB" altLang="zh-CN" sz="2100" kern="0" dirty="0">
              <a:solidFill>
                <a:srgbClr val="000000"/>
              </a:solidFill>
              <a:latin typeface="Arial Black" pitchFamily="34" charset="0"/>
            </a:endParaRP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Introduction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SAP </a:t>
            </a:r>
            <a:r>
              <a:rPr lang="en-US" altLang="zh-CN" sz="2000" dirty="0" err="1" smtClean="0"/>
              <a:t>Fiori</a:t>
            </a:r>
            <a:r>
              <a:rPr lang="en-US" altLang="zh-CN" sz="2000" dirty="0" smtClean="0"/>
              <a:t> Architecture Overview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Development Prepare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Back-end Development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Front-end Development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Helpful Resource in SCN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endParaRPr lang="en-US" altLang="zh-CN" sz="1900" kern="0" dirty="0">
              <a:solidFill>
                <a:srgbClr val="000000"/>
              </a:solidFill>
              <a:latin typeface="Arial"/>
            </a:endParaRP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</p:txBody>
      </p:sp>
      <p:pic>
        <p:nvPicPr>
          <p:cNvPr id="8" name="Picture 2" descr="D:\Work\联想\HOH\PPT\创意图片\6598-1110101G415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3306" y="2315039"/>
            <a:ext cx="4103149" cy="366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83725" y="2956698"/>
            <a:ext cx="7029570" cy="410817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Front-end Development---Demo </a:t>
            </a:r>
            <a:r>
              <a:rPr lang="en-US" altLang="zh-CN" sz="2400" dirty="0" smtClean="0"/>
              <a:t>Architecture</a:t>
            </a:r>
            <a:endParaRPr lang="zh-CN" altLang="en-US" sz="2400" dirty="0"/>
          </a:p>
        </p:txBody>
      </p:sp>
      <p:sp>
        <p:nvSpPr>
          <p:cNvPr id="6" name="圆角矩形 5"/>
          <p:cNvSpPr/>
          <p:nvPr/>
        </p:nvSpPr>
        <p:spPr>
          <a:xfrm>
            <a:off x="9204960" y="1095096"/>
            <a:ext cx="1310640" cy="579120"/>
          </a:xfrm>
          <a:prstGeom prst="roundRect">
            <a:avLst/>
          </a:prstGeom>
          <a:solidFill>
            <a:schemeClr val="accent2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FLP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1095096"/>
            <a:ext cx="7288153" cy="413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圆角矩形 7"/>
          <p:cNvSpPr/>
          <p:nvPr/>
        </p:nvSpPr>
        <p:spPr>
          <a:xfrm>
            <a:off x="8900160" y="2011680"/>
            <a:ext cx="2011680" cy="579120"/>
          </a:xfrm>
          <a:prstGeom prst="roundRect">
            <a:avLst/>
          </a:prstGeom>
          <a:solidFill>
            <a:schemeClr val="accent2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Component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9418320" y="2956560"/>
            <a:ext cx="1097280" cy="807720"/>
          </a:xfrm>
          <a:prstGeom prst="roundRect">
            <a:avLst/>
          </a:prstGeom>
          <a:solidFill>
            <a:schemeClr val="accent2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10622280" y="3916680"/>
            <a:ext cx="1286256" cy="807720"/>
          </a:xfrm>
          <a:prstGeom prst="roundRect">
            <a:avLst/>
          </a:prstGeom>
          <a:solidFill>
            <a:schemeClr val="accent2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Detail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8107680" y="3916680"/>
            <a:ext cx="1203960" cy="807720"/>
          </a:xfrm>
          <a:prstGeom prst="roundRect">
            <a:avLst/>
          </a:prstGeom>
          <a:solidFill>
            <a:schemeClr val="accent2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Master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9418320" y="5227320"/>
            <a:ext cx="1203960" cy="807720"/>
          </a:xfrm>
          <a:prstGeom prst="roundRect">
            <a:avLst/>
          </a:prstGeom>
          <a:solidFill>
            <a:schemeClr val="accent2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Entity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6" idx="2"/>
          </p:cNvCxnSpPr>
          <p:nvPr/>
        </p:nvCxnSpPr>
        <p:spPr>
          <a:xfrm>
            <a:off x="9860280" y="1674216"/>
            <a:ext cx="0" cy="33746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9860280" y="2590800"/>
            <a:ext cx="0" cy="33746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9" idx="1"/>
            <a:endCxn id="11" idx="0"/>
          </p:cNvCxnSpPr>
          <p:nvPr/>
        </p:nvCxnSpPr>
        <p:spPr>
          <a:xfrm flipH="1">
            <a:off x="8709660" y="3360420"/>
            <a:ext cx="708660" cy="556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9" idx="3"/>
            <a:endCxn id="10" idx="0"/>
          </p:cNvCxnSpPr>
          <p:nvPr/>
        </p:nvCxnSpPr>
        <p:spPr>
          <a:xfrm>
            <a:off x="10515600" y="3360420"/>
            <a:ext cx="749808" cy="55626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2"/>
            <a:endCxn id="12" idx="0"/>
          </p:cNvCxnSpPr>
          <p:nvPr/>
        </p:nvCxnSpPr>
        <p:spPr>
          <a:xfrm>
            <a:off x="8709660" y="4724400"/>
            <a:ext cx="1310640" cy="50292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0" idx="2"/>
            <a:endCxn id="12" idx="0"/>
          </p:cNvCxnSpPr>
          <p:nvPr/>
        </p:nvCxnSpPr>
        <p:spPr>
          <a:xfrm flipH="1">
            <a:off x="10020300" y="4724400"/>
            <a:ext cx="1245108" cy="50292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Front-end Development---Project </a:t>
            </a:r>
            <a:r>
              <a:rPr lang="en-US" altLang="zh-CN" sz="2400" dirty="0" smtClean="0"/>
              <a:t>Create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88430" y="795528"/>
            <a:ext cx="4545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Create UI5 </a:t>
            </a:r>
            <a:r>
              <a:rPr lang="en-US" altLang="zh-CN" sz="1600" dirty="0" err="1" smtClean="0">
                <a:latin typeface="Arial" pitchFamily="34" charset="0"/>
                <a:cs typeface="Arial" pitchFamily="34" charset="0"/>
              </a:rPr>
              <a:t>applicaiton</a:t>
            </a:r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Commit to gateway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Develop your logic in view and controller</a:t>
            </a: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670" y="795528"/>
            <a:ext cx="500062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61983" y="2244852"/>
            <a:ext cx="519112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2956" y="3168360"/>
            <a:ext cx="5945239" cy="345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108" y="1626525"/>
            <a:ext cx="3806508" cy="360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Front-end Development---Project </a:t>
            </a:r>
            <a:r>
              <a:rPr lang="en-US" altLang="zh-CN" sz="2400" dirty="0" smtClean="0"/>
              <a:t>Development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488430" y="795528"/>
            <a:ext cx="454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Project and BSP object in FCD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" y="688467"/>
            <a:ext cx="4333226" cy="5785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接箭头连接符 10"/>
          <p:cNvCxnSpPr/>
          <p:nvPr/>
        </p:nvCxnSpPr>
        <p:spPr>
          <a:xfrm flipV="1">
            <a:off x="2468880" y="2575560"/>
            <a:ext cx="3510623" cy="152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468880" y="3398520"/>
            <a:ext cx="3510623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2468880" y="4008120"/>
            <a:ext cx="3510623" cy="152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2961983" y="5135880"/>
            <a:ext cx="3017520" cy="3048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087880" y="6172200"/>
            <a:ext cx="3891623" cy="3048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2961983" y="1051560"/>
            <a:ext cx="3017520" cy="3048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64630" y="2406283"/>
            <a:ext cx="454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All controller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64630" y="3229243"/>
            <a:ext cx="454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Language package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64630" y="3838843"/>
            <a:ext cx="454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Custom JS file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64630" y="4997083"/>
            <a:ext cx="454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All view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64630" y="6002923"/>
            <a:ext cx="454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component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Front-end Development----FLP Configuration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8640" y="964805"/>
            <a:ext cx="454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Gateway t-code:/N</a:t>
            </a:r>
            <a:r>
              <a:rPr lang="en-US" altLang="zh-CN" sz="1600" dirty="0" smtClean="0"/>
              <a:t> /UI2/FLP enter the FLP</a:t>
            </a:r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" y="1580805"/>
            <a:ext cx="6065520" cy="4045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076694" y="964805"/>
            <a:ext cx="454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Detail step please check this doc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7076694" y="1580805"/>
          <a:ext cx="2021586" cy="1832062"/>
        </p:xfrm>
        <a:graphic>
          <a:graphicData uri="http://schemas.openxmlformats.org/presentationml/2006/ole">
            <p:oleObj spid="_x0000_s1026" name="文档" showAsIcon="1" r:id="rId4" imgW="914400" imgH="828720" progId="Word.Document.12">
              <p:embed/>
            </p:oleObj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Front-end Development----FLP t-code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8640" y="964805"/>
            <a:ext cx="6065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http://www.keytosmart.com/list-sap-fiori-tcodes/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47054" y="964805"/>
            <a:ext cx="4545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Add the /N ahead the t-code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058" y="1303359"/>
            <a:ext cx="4641850" cy="5170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267"/>
          <p:cNvSpPr>
            <a:spLocks noChangeArrowheads="1"/>
          </p:cNvSpPr>
          <p:nvPr/>
        </p:nvSpPr>
        <p:spPr bwMode="auto">
          <a:xfrm>
            <a:off x="255378" y="2197396"/>
            <a:ext cx="7029570" cy="3785827"/>
          </a:xfrm>
          <a:prstGeom prst="roundRect">
            <a:avLst>
              <a:gd name="adj" fmla="val 3821"/>
            </a:avLst>
          </a:prstGeom>
          <a:solidFill>
            <a:schemeClr val="bg1"/>
          </a:solidFill>
          <a:ln w="22225" cap="rnd" algn="ctr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lIns="121899" tIns="60949" rIns="121899" bIns="60949"/>
          <a:lstStyle/>
          <a:p>
            <a:pPr algn="ctr"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sz="2700" b="1" dirty="0"/>
              <a:t>Agenda</a:t>
            </a:r>
            <a:endParaRPr lang="zh-CN" altLang="en-US" sz="2700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36933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LENOVO INTERNAL. All rights reserved.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725" y="1176003"/>
            <a:ext cx="11736977" cy="4980562"/>
          </a:xfrm>
          <a:prstGeom prst="rect">
            <a:avLst/>
          </a:prstGeom>
          <a:noFill/>
          <a:ln>
            <a:noFill/>
          </a:ln>
        </p:spPr>
        <p:txBody>
          <a:bodyPr wrap="square" lIns="121888" tIns="60944" rIns="121888" bIns="60944">
            <a:spAutoFit/>
          </a:bodyPr>
          <a:lstStyle/>
          <a:p>
            <a:pPr defTabSz="1218885"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Arial Black" pitchFamily="34" charset="0"/>
              </a:rPr>
              <a:t>After this course, you will </a:t>
            </a:r>
            <a:r>
              <a:rPr lang="en-US" altLang="zh-CN" b="1" kern="0" dirty="0" smtClean="0">
                <a:solidFill>
                  <a:srgbClr val="000000"/>
                </a:solidFill>
                <a:latin typeface="Arial Black" pitchFamily="34" charset="0"/>
              </a:rPr>
              <a:t>understand:</a:t>
            </a: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endParaRPr lang="en-GB" altLang="zh-CN" kern="0" dirty="0" smtClean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How to Develop </a:t>
            </a:r>
            <a:r>
              <a:rPr lang="en-GB" altLang="zh-CN" sz="2100" kern="0" dirty="0" err="1" smtClean="0">
                <a:solidFill>
                  <a:srgbClr val="000000"/>
                </a:solidFill>
                <a:latin typeface="Arial Black" pitchFamily="34" charset="0"/>
              </a:rPr>
              <a:t>Fiori</a:t>
            </a: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 app</a:t>
            </a:r>
          </a:p>
          <a:p>
            <a:pPr defTabSz="1218885">
              <a:defRPr/>
            </a:pPr>
            <a:endParaRPr lang="en-GB" altLang="zh-CN" sz="2100" kern="0" dirty="0">
              <a:solidFill>
                <a:srgbClr val="000000"/>
              </a:solidFill>
              <a:latin typeface="Arial Black" pitchFamily="34" charset="0"/>
            </a:endParaRP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Introduction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SAP </a:t>
            </a:r>
            <a:r>
              <a:rPr lang="en-US" altLang="zh-CN" sz="2000" dirty="0" err="1" smtClean="0"/>
              <a:t>Fiori</a:t>
            </a:r>
            <a:r>
              <a:rPr lang="en-US" altLang="zh-CN" sz="2000" dirty="0" smtClean="0"/>
              <a:t> Architecture Overview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Development Prepare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Back-end Development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Front-end Development</a:t>
            </a:r>
          </a:p>
          <a:p>
            <a:pPr marL="643301" lvl="1" indent="-389367" defTabSz="1218885">
              <a:spcBef>
                <a:spcPts val="6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Helpful Resource in SCN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endParaRPr lang="en-US" altLang="zh-CN" sz="1900" kern="0" dirty="0">
              <a:solidFill>
                <a:srgbClr val="000000"/>
              </a:solidFill>
              <a:latin typeface="Arial"/>
            </a:endParaRP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</p:txBody>
      </p:sp>
      <p:pic>
        <p:nvPicPr>
          <p:cNvPr id="8" name="Picture 2" descr="D:\Work\联想\HOH\PPT\创意图片\6598-1110101G415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3306" y="2315039"/>
            <a:ext cx="4103149" cy="366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283725" y="4983480"/>
            <a:ext cx="7029570" cy="410817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Helpful Resource in SCN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48640" y="816546"/>
            <a:ext cx="104546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1.Front-end Development:</a:t>
            </a:r>
          </a:p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  <a:hlinkClick r:id="rId2"/>
              </a:rPr>
              <a:t>http://scn.sap.com/community/fiori/blog/2016/01/14/fiori-crud-end-to-end-scenario</a:t>
            </a:r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  <a:hlinkClick r:id="rId3"/>
              </a:rPr>
              <a:t>http://scn.sap.com/community/developer-center/front-end/blog/2015/02/18/demonstration-code-for-navigation-and-routing-in-sapui5</a:t>
            </a:r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2.Back-end Development:</a:t>
            </a:r>
          </a:p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  <a:hlinkClick r:id="rId4"/>
              </a:rPr>
              <a:t>http://scn.sap.com/community/fiori/blog/2015/06/18/an-example-of-end-to-end-extension-on-crm-fiori-application--part1</a:t>
            </a:r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  <a:hlinkClick r:id="rId5"/>
              </a:rPr>
              <a:t>http://scn.sap.com/community/gateway/blog/2014/03/06/let-s-code-crudq-and-function-import-operations-in-odata-service</a:t>
            </a:r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  <a:hlinkClick r:id="rId6"/>
              </a:rPr>
              <a:t>http://scn.sap.com/community/gateway/blog/2014/09/24/lets-code-associationnavigation-and-data-provider-expand-in-odata-service</a:t>
            </a:r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r>
              <a:rPr lang="en-US" altLang="zh-CN" sz="1600" dirty="0" smtClean="0">
                <a:latin typeface="Arial" pitchFamily="34" charset="0"/>
                <a:cs typeface="Arial" pitchFamily="34" charset="0"/>
                <a:hlinkClick r:id="rId7"/>
              </a:rPr>
              <a:t>http://scn.sap.com/community/gateway/blog/2014/04/27/step-by-step-development-guide-for-createdeepentity-operation</a:t>
            </a:r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/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48918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338554"/>
          </a:xfrm>
        </p:spPr>
        <p:txBody>
          <a:bodyPr/>
          <a:lstStyle/>
          <a:p>
            <a:r>
              <a:rPr lang="en-US" sz="1100" cap="all" dirty="0" smtClean="0">
                <a:solidFill>
                  <a:srgbClr val="939598"/>
                </a:solidFill>
                <a:cs typeface="Arial" pitchFamily="34" charset="0"/>
              </a:rPr>
              <a:t>2014 LENOVO INTERNAL. All rights reserved.</a:t>
            </a:r>
            <a:endParaRPr lang="en-US" sz="1100" cap="all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0279" y="718783"/>
            <a:ext cx="58668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Font typeface="Wingdings" pitchFamily="2" charset="2"/>
              <a:buChar char="Ø"/>
            </a:pPr>
            <a:r>
              <a:rPr lang="en-US" altLang="zh-CN" sz="2000" dirty="0" smtClean="0"/>
              <a:t>SAP </a:t>
            </a:r>
            <a:r>
              <a:rPr lang="en-US" altLang="zh-CN" sz="2000" dirty="0" err="1" smtClean="0"/>
              <a:t>Fiori</a:t>
            </a:r>
            <a:r>
              <a:rPr lang="en-US" altLang="zh-CN" sz="2000" dirty="0" smtClean="0"/>
              <a:t> is a collection of Web applications that are designed to run on desktop and mobile. This means that a single instance of the application supports end users regardless of the device they are using.</a:t>
            </a:r>
          </a:p>
          <a:p>
            <a:pPr marL="0" lvl="1">
              <a:buFont typeface="Wingdings" pitchFamily="2" charset="2"/>
              <a:buChar char="Ø"/>
            </a:pPr>
            <a:r>
              <a:rPr lang="en-US" altLang="zh-CN" sz="2000" dirty="0" smtClean="0">
                <a:solidFill>
                  <a:srgbClr val="000000"/>
                </a:solidFill>
              </a:rPr>
              <a:t>Currently more than </a:t>
            </a:r>
            <a:r>
              <a:rPr lang="en-US" altLang="zh-CN" sz="2000" b="1" dirty="0" smtClean="0">
                <a:solidFill>
                  <a:srgbClr val="000000"/>
                </a:solidFill>
              </a:rPr>
              <a:t>700 apps </a:t>
            </a:r>
            <a:r>
              <a:rPr lang="en-US" altLang="zh-CN" sz="2000" dirty="0" smtClean="0"/>
              <a:t>for </a:t>
            </a:r>
            <a:r>
              <a:rPr lang="en-US" altLang="zh-CN" sz="2000" dirty="0" smtClean="0">
                <a:solidFill>
                  <a:srgbClr val="0070C0"/>
                </a:solidFill>
              </a:rPr>
              <a:t>broadly and frequently used </a:t>
            </a:r>
            <a:r>
              <a:rPr lang="en-US" altLang="zh-CN" sz="2000" dirty="0" smtClean="0">
                <a:solidFill>
                  <a:srgbClr val="000000"/>
                </a:solidFill>
              </a:rPr>
              <a:t>SAP software functions have been launched, and more will be available in future.</a:t>
            </a:r>
            <a:endParaRPr lang="zh-CN" altLang="en-US" sz="2000" dirty="0" err="1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标题 3"/>
          <p:cNvSpPr txBox="1">
            <a:spLocks/>
          </p:cNvSpPr>
          <p:nvPr/>
        </p:nvSpPr>
        <p:spPr bwMode="gray">
          <a:xfrm>
            <a:off x="548640" y="204909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indent="-342900">
              <a:defRPr/>
            </a:pPr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SAP </a:t>
            </a:r>
            <a:r>
              <a:rPr lang="en-US" altLang="zh-CN" sz="2400" kern="0" dirty="0" err="1" smtClean="0">
                <a:solidFill>
                  <a:sysClr val="windowText" lastClr="000000"/>
                </a:solidFill>
              </a:rPr>
              <a:t>Fiori</a:t>
            </a:r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 introduction</a:t>
            </a:r>
            <a:endParaRPr lang="en-US" altLang="zh-CN" sz="24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" y="718783"/>
            <a:ext cx="4979924" cy="2667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645664" y="5226784"/>
            <a:ext cx="89763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b="1" dirty="0" smtClean="0"/>
              <a:t>Official Reference </a:t>
            </a:r>
            <a:r>
              <a:rPr lang="en-US" altLang="zh-CN" sz="2000" dirty="0" smtClean="0"/>
              <a:t>: </a:t>
            </a:r>
            <a:r>
              <a:rPr lang="en-US" altLang="zh-CN" sz="2000" dirty="0" smtClean="0">
                <a:hlinkClick r:id="rId3"/>
              </a:rPr>
              <a:t>http://help.sap.com/Download/Multimedia/fc16/9e8f5f0f54fb476887728c781604f6c6.html</a:t>
            </a:r>
            <a:endParaRPr lang="en-US" altLang="zh-CN" sz="2000" dirty="0" smtClean="0"/>
          </a:p>
          <a:p>
            <a:pPr marL="0" lvl="1"/>
            <a:r>
              <a:rPr lang="en-US" altLang="zh-CN" sz="2000" dirty="0" smtClean="0">
                <a:latin typeface="Arial" pitchFamily="34" charset="0"/>
                <a:cs typeface="Arial" pitchFamily="34" charset="0"/>
                <a:hlinkClick r:id="rId4"/>
              </a:rPr>
              <a:t>http://help.sap.com/fiori</a:t>
            </a: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0" lvl="1"/>
            <a:endParaRPr lang="zh-CN" altLang="en-US" sz="2000" dirty="0" err="1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" y="3698706"/>
            <a:ext cx="1571625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645664" y="3595568"/>
            <a:ext cx="8976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b="1" dirty="0" err="1" smtClean="0"/>
              <a:t>Fiori</a:t>
            </a:r>
            <a:r>
              <a:rPr lang="en-US" altLang="zh-CN" sz="2000" b="1" dirty="0" smtClean="0"/>
              <a:t> Library</a:t>
            </a:r>
            <a:r>
              <a:rPr lang="en-US" altLang="zh-CN" sz="2000" dirty="0" smtClean="0"/>
              <a:t>:</a:t>
            </a:r>
          </a:p>
          <a:p>
            <a:pPr marL="0" lvl="1"/>
            <a:r>
              <a:rPr lang="en-US" altLang="zh-CN" sz="2000" dirty="0" smtClean="0">
                <a:latin typeface="Arial" pitchFamily="34" charset="0"/>
                <a:cs typeface="Arial" pitchFamily="34" charset="0"/>
                <a:hlinkClick r:id="rId6"/>
              </a:rPr>
              <a:t>https://fioriappslibrary.hana.ondemand.com/sap/fix/externalViewer/#</a:t>
            </a:r>
            <a:endParaRPr lang="en-US" altLang="zh-CN" sz="2000" dirty="0" smtClean="0">
              <a:latin typeface="Arial" pitchFamily="34" charset="0"/>
              <a:cs typeface="Arial" pitchFamily="34" charset="0"/>
            </a:endParaRPr>
          </a:p>
          <a:p>
            <a:pPr marL="0" lvl="1"/>
            <a:endParaRPr lang="zh-CN" altLang="en-US" sz="2000" dirty="0" err="1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329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267"/>
          <p:cNvSpPr>
            <a:spLocks noChangeArrowheads="1"/>
          </p:cNvSpPr>
          <p:nvPr/>
        </p:nvSpPr>
        <p:spPr bwMode="auto">
          <a:xfrm>
            <a:off x="255378" y="2197396"/>
            <a:ext cx="7029570" cy="3785827"/>
          </a:xfrm>
          <a:prstGeom prst="roundRect">
            <a:avLst>
              <a:gd name="adj" fmla="val 3821"/>
            </a:avLst>
          </a:prstGeom>
          <a:solidFill>
            <a:schemeClr val="bg1"/>
          </a:solidFill>
          <a:ln w="22225" cap="rnd" algn="ctr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lIns="121899" tIns="60949" rIns="121899" bIns="60949"/>
          <a:lstStyle/>
          <a:p>
            <a:pPr algn="ctr"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sz="2700" b="1" dirty="0"/>
              <a:t>Agenda</a:t>
            </a:r>
            <a:endParaRPr lang="zh-CN" altLang="en-US" sz="2700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36933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LENOVO INTERNAL. All rights reserved.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725" y="1176003"/>
            <a:ext cx="11736977" cy="4978254"/>
          </a:xfrm>
          <a:prstGeom prst="rect">
            <a:avLst/>
          </a:prstGeom>
          <a:noFill/>
          <a:ln>
            <a:noFill/>
          </a:ln>
        </p:spPr>
        <p:txBody>
          <a:bodyPr wrap="square" lIns="121888" tIns="60944" rIns="121888" bIns="60944">
            <a:spAutoFit/>
          </a:bodyPr>
          <a:lstStyle/>
          <a:p>
            <a:pPr defTabSz="1218885"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Arial Black" pitchFamily="34" charset="0"/>
              </a:rPr>
              <a:t>After this course, you will </a:t>
            </a:r>
            <a:r>
              <a:rPr lang="en-US" altLang="zh-CN" b="1" kern="0" dirty="0" smtClean="0">
                <a:solidFill>
                  <a:srgbClr val="000000"/>
                </a:solidFill>
                <a:latin typeface="Arial Black" pitchFamily="34" charset="0"/>
              </a:rPr>
              <a:t>understand:</a:t>
            </a: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endParaRPr lang="en-GB" altLang="zh-CN" kern="0" dirty="0" smtClean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How to Develop </a:t>
            </a:r>
            <a:r>
              <a:rPr lang="en-GB" altLang="zh-CN" sz="2100" kern="0" dirty="0" err="1" smtClean="0">
                <a:solidFill>
                  <a:srgbClr val="000000"/>
                </a:solidFill>
                <a:latin typeface="Arial Black" pitchFamily="34" charset="0"/>
              </a:rPr>
              <a:t>Fiori</a:t>
            </a: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 app</a:t>
            </a:r>
          </a:p>
          <a:p>
            <a:pPr defTabSz="1218885">
              <a:defRPr/>
            </a:pPr>
            <a:endParaRPr lang="en-GB" altLang="zh-CN" sz="2100" kern="0" dirty="0">
              <a:solidFill>
                <a:srgbClr val="000000"/>
              </a:solidFill>
              <a:latin typeface="Arial Black" pitchFamily="34" charset="0"/>
            </a:endParaRP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Introduction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SAP </a:t>
            </a:r>
            <a:r>
              <a:rPr lang="en-US" altLang="zh-CN" sz="2000" dirty="0" err="1" smtClean="0"/>
              <a:t>Fiori</a:t>
            </a:r>
            <a:r>
              <a:rPr lang="en-US" altLang="zh-CN" sz="2000" dirty="0" smtClean="0"/>
              <a:t> Architecture Overview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Development Prepare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Back-end Development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Front-end Development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Helpful Resource in SCN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endParaRPr lang="en-US" altLang="zh-CN" sz="1900" kern="0" dirty="0">
              <a:solidFill>
                <a:srgbClr val="000000"/>
              </a:solidFill>
              <a:latin typeface="Arial"/>
            </a:endParaRP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</p:txBody>
      </p:sp>
      <p:pic>
        <p:nvPicPr>
          <p:cNvPr id="8" name="Picture 2" descr="D:\Work\联想\HOH\PPT\创意图片\6598-1110101G415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3306" y="2315039"/>
            <a:ext cx="4103149" cy="366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55378" y="3367515"/>
            <a:ext cx="7029570" cy="410817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257136" y="6278594"/>
            <a:ext cx="2413343" cy="338554"/>
          </a:xfrm>
        </p:spPr>
        <p:txBody>
          <a:bodyPr/>
          <a:lstStyle/>
          <a:p>
            <a:r>
              <a:rPr lang="en-US" sz="1100" cap="all" dirty="0" smtClean="0">
                <a:solidFill>
                  <a:srgbClr val="939598"/>
                </a:solidFill>
                <a:cs typeface="Arial" pitchFamily="34" charset="0"/>
              </a:rPr>
              <a:t>2014 LENOVO INTERNAL. All rights reserved.</a:t>
            </a:r>
            <a:endParaRPr lang="en-US" sz="1100" cap="all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标题 3"/>
          <p:cNvSpPr txBox="1">
            <a:spLocks/>
          </p:cNvSpPr>
          <p:nvPr/>
        </p:nvSpPr>
        <p:spPr bwMode="gray">
          <a:xfrm>
            <a:off x="548640" y="204909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indent="-342900">
              <a:defRPr/>
            </a:pPr>
            <a:r>
              <a:rPr lang="en-US" altLang="zh-CN" sz="2400" dirty="0" smtClean="0"/>
              <a:t>SAP </a:t>
            </a:r>
            <a:r>
              <a:rPr lang="en-US" altLang="zh-CN" sz="2400" dirty="0" err="1" smtClean="0"/>
              <a:t>Fiori</a:t>
            </a:r>
            <a:r>
              <a:rPr lang="en-US" altLang="zh-CN" sz="2400" dirty="0" smtClean="0"/>
              <a:t> Architecture Overview</a:t>
            </a:r>
            <a:endParaRPr lang="en-US" altLang="zh-CN" sz="24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48640" y="985878"/>
            <a:ext cx="10845871" cy="4984156"/>
            <a:chOff x="776153" y="1108300"/>
            <a:chExt cx="10845871" cy="4984156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7557" y="1157256"/>
              <a:ext cx="3713161" cy="185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圆角矩形 19"/>
            <p:cNvSpPr/>
            <p:nvPr/>
          </p:nvSpPr>
          <p:spPr>
            <a:xfrm>
              <a:off x="837557" y="4506373"/>
              <a:ext cx="3713162" cy="8772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 smtClean="0"/>
                <a:t>Back-End Server (NW ABAP)</a:t>
              </a:r>
              <a:endParaRPr lang="zh-CN" altLang="en-US" sz="2000" dirty="0" smtClean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837557" y="2724374"/>
              <a:ext cx="3713162" cy="674764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dirty="0" smtClean="0"/>
                <a:t>Front-End Server (NW ABAP)</a:t>
              </a:r>
              <a:endParaRPr lang="zh-CN" altLang="en-US" sz="2000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924529" y="4074704"/>
              <a:ext cx="967561" cy="266513"/>
            </a:xfrm>
            <a:prstGeom prst="roundRect">
              <a:avLst/>
            </a:prstGeom>
            <a:noFill/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>
                  <a:solidFill>
                    <a:srgbClr val="FF0000"/>
                  </a:solidFill>
                </a:rPr>
                <a:t>RFC</a:t>
              </a:r>
              <a:endParaRPr lang="zh-CN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37558" y="1920620"/>
              <a:ext cx="3713161" cy="20590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/>
                <a:t>Web Dispatcher</a:t>
              </a:r>
              <a:endParaRPr lang="zh-CN" altLang="en-US" sz="1200" dirty="0"/>
            </a:p>
          </p:txBody>
        </p:sp>
        <p:cxnSp>
          <p:nvCxnSpPr>
            <p:cNvPr id="24" name="直接箭头连接符 23"/>
            <p:cNvCxnSpPr>
              <a:stCxn id="21" idx="2"/>
              <a:endCxn id="20" idx="0"/>
            </p:cNvCxnSpPr>
            <p:nvPr/>
          </p:nvCxnSpPr>
          <p:spPr>
            <a:xfrm>
              <a:off x="2694138" y="3399138"/>
              <a:ext cx="0" cy="1107235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21" idx="0"/>
              <a:endCxn id="23" idx="2"/>
            </p:cNvCxnSpPr>
            <p:nvPr/>
          </p:nvCxnSpPr>
          <p:spPr>
            <a:xfrm flipV="1">
              <a:off x="2694138" y="2126525"/>
              <a:ext cx="1" cy="597849"/>
            </a:xfrm>
            <a:prstGeom prst="straightConnector1">
              <a:avLst/>
            </a:prstGeom>
            <a:ln w="38100">
              <a:solidFill>
                <a:srgbClr val="FFFF00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86351" y="1374813"/>
              <a:ext cx="1943100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圆角矩形 26"/>
            <p:cNvSpPr/>
            <p:nvPr/>
          </p:nvSpPr>
          <p:spPr>
            <a:xfrm>
              <a:off x="776153" y="2300414"/>
              <a:ext cx="1786270" cy="266513"/>
            </a:xfrm>
            <a:prstGeom prst="roundRect">
              <a:avLst/>
            </a:prstGeom>
            <a:noFill/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100" dirty="0" smtClean="0">
                  <a:solidFill>
                    <a:srgbClr val="FF0000"/>
                  </a:solidFill>
                </a:rPr>
                <a:t>HTTPS(HTML/ODATA)</a:t>
              </a:r>
              <a:endParaRPr lang="zh-CN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837558" y="1108300"/>
              <a:ext cx="1148376" cy="266513"/>
            </a:xfrm>
            <a:prstGeom prst="roundRect">
              <a:avLst/>
            </a:prstGeom>
            <a:noFill/>
            <a:ln w="603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</a:rPr>
                <a:t>Firewall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3"/>
            <p:cNvSpPr/>
            <p:nvPr/>
          </p:nvSpPr>
          <p:spPr>
            <a:xfrm>
              <a:off x="5754158" y="1821398"/>
              <a:ext cx="5612674" cy="225330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Front-End Server (NW ABAP)</a:t>
              </a:r>
              <a:endParaRPr lang="zh-CN" alt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 smtClean="0">
                <a:solidFill>
                  <a:schemeClr val="tx1"/>
                </a:solidFill>
              </a:endParaRP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4"/>
            <p:cNvSpPr/>
            <p:nvPr/>
          </p:nvSpPr>
          <p:spPr>
            <a:xfrm>
              <a:off x="5754159" y="4293712"/>
              <a:ext cx="5612674" cy="179874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10221432" y="2228942"/>
              <a:ext cx="1054469" cy="1651944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3175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Customizing UI &amp; Role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6359321" y="4435269"/>
              <a:ext cx="4559412" cy="1561490"/>
            </a:xfrm>
            <a:prstGeom prst="roundRect">
              <a:avLst/>
            </a:prstGeom>
            <a:solidFill>
              <a:srgbClr val="F1CE75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SAP Business Suite</a:t>
              </a:r>
            </a:p>
            <a:p>
              <a:pPr algn="ctr"/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algn="ctr"/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pPr algn="ctr"/>
              <a:endParaRPr lang="zh-CN" altLang="en-US" sz="2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529443" y="4921231"/>
              <a:ext cx="1199522" cy="79744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 smtClean="0"/>
                <a:t>ECC</a:t>
              </a:r>
            </a:p>
            <a:p>
              <a:pPr algn="ctr"/>
              <a:endParaRPr lang="en-US" altLang="zh-CN" sz="1600" dirty="0" smtClean="0"/>
            </a:p>
            <a:p>
              <a:pPr algn="ctr"/>
              <a:endParaRPr lang="en-US" altLang="zh-CN" sz="1600" dirty="0" smtClean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6582608" y="5314637"/>
              <a:ext cx="1054469" cy="292778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Customizing RFC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881365" y="4921231"/>
              <a:ext cx="1199522" cy="79744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 smtClean="0"/>
                <a:t>SCM</a:t>
              </a:r>
            </a:p>
            <a:p>
              <a:pPr algn="ctr"/>
              <a:endParaRPr lang="en-US" altLang="zh-CN" sz="1600" dirty="0" smtClean="0"/>
            </a:p>
            <a:p>
              <a:pPr algn="ctr"/>
              <a:endParaRPr lang="en-US" altLang="zh-CN" sz="1600" dirty="0" smtClean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7934530" y="5314637"/>
              <a:ext cx="1054469" cy="292778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54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Customizing RFC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318717" y="4921231"/>
              <a:ext cx="1199522" cy="79744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dirty="0" smtClean="0"/>
                <a:t>SRM</a:t>
              </a:r>
            </a:p>
            <a:p>
              <a:pPr algn="ctr"/>
              <a:endParaRPr lang="en-US" altLang="zh-CN" sz="1600" dirty="0" smtClean="0"/>
            </a:p>
            <a:p>
              <a:pPr algn="ctr"/>
              <a:endParaRPr lang="en-US" altLang="zh-CN" sz="1600" dirty="0" smtClean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9371882" y="5314637"/>
              <a:ext cx="1054469" cy="292778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ln w="254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Customizing RFC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右箭头 38"/>
            <p:cNvSpPr/>
            <p:nvPr/>
          </p:nvSpPr>
          <p:spPr>
            <a:xfrm>
              <a:off x="4816535" y="2743239"/>
              <a:ext cx="701749" cy="597849"/>
            </a:xfrm>
            <a:prstGeom prst="rightArrow">
              <a:avLst/>
            </a:prstGeom>
            <a:noFill/>
            <a:ln w="317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右箭头 39"/>
            <p:cNvSpPr/>
            <p:nvPr/>
          </p:nvSpPr>
          <p:spPr>
            <a:xfrm>
              <a:off x="4788188" y="4686534"/>
              <a:ext cx="701749" cy="597849"/>
            </a:xfrm>
            <a:prstGeom prst="rightArrow">
              <a:avLst/>
            </a:prstGeom>
            <a:noFill/>
            <a:ln w="317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" name="爆炸形 1 40"/>
            <p:cNvSpPr/>
            <p:nvPr/>
          </p:nvSpPr>
          <p:spPr>
            <a:xfrm>
              <a:off x="3689499" y="2460800"/>
              <a:ext cx="1041984" cy="527147"/>
            </a:xfrm>
            <a:prstGeom prst="irregularSeal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/>
                <a:t>New</a:t>
              </a:r>
              <a:endParaRPr lang="zh-CN" altLang="en-US" sz="1200" dirty="0"/>
            </a:p>
          </p:txBody>
        </p:sp>
        <p:sp>
          <p:nvSpPr>
            <p:cNvPr id="42" name="爆炸形 1 41"/>
            <p:cNvSpPr/>
            <p:nvPr/>
          </p:nvSpPr>
          <p:spPr>
            <a:xfrm>
              <a:off x="10580040" y="1557824"/>
              <a:ext cx="1041984" cy="527147"/>
            </a:xfrm>
            <a:prstGeom prst="irregularSeal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/>
                <a:t>New</a:t>
              </a:r>
              <a:endParaRPr lang="zh-CN" altLang="en-US" sz="1200" dirty="0"/>
            </a:p>
          </p:txBody>
        </p:sp>
        <p:sp>
          <p:nvSpPr>
            <p:cNvPr id="43" name="爆炸形 1 42"/>
            <p:cNvSpPr/>
            <p:nvPr/>
          </p:nvSpPr>
          <p:spPr>
            <a:xfrm>
              <a:off x="3746202" y="1599378"/>
              <a:ext cx="1041984" cy="527147"/>
            </a:xfrm>
            <a:prstGeom prst="irregularSeal1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8013" indent="-1508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7613" indent="-3032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7213" indent="-4556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6813" indent="-608013" algn="l" defTabSz="1217613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dirty="0" smtClean="0"/>
                <a:t>New</a:t>
              </a:r>
              <a:endParaRPr lang="zh-CN" altLang="en-US" sz="1200" dirty="0"/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17956" y="2186409"/>
              <a:ext cx="4311588" cy="1792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132023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>
          <a:xfrm>
            <a:off x="257136" y="6278594"/>
            <a:ext cx="2413343" cy="338554"/>
          </a:xfrm>
        </p:spPr>
        <p:txBody>
          <a:bodyPr/>
          <a:lstStyle/>
          <a:p>
            <a:r>
              <a:rPr lang="en-US" sz="1100" cap="all" dirty="0" smtClean="0">
                <a:solidFill>
                  <a:srgbClr val="939598"/>
                </a:solidFill>
                <a:cs typeface="Arial" pitchFamily="34" charset="0"/>
              </a:rPr>
              <a:t>2014 LENOVO INTERNAL. All rights reserved.</a:t>
            </a:r>
            <a:endParaRPr lang="en-US" sz="1100" cap="all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9" name="标题 3"/>
          <p:cNvSpPr txBox="1">
            <a:spLocks/>
          </p:cNvSpPr>
          <p:nvPr/>
        </p:nvSpPr>
        <p:spPr bwMode="gray">
          <a:xfrm>
            <a:off x="548640" y="204909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8987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987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indent="-342900">
              <a:defRPr/>
            </a:pPr>
            <a:r>
              <a:rPr lang="en-US" altLang="zh-CN" sz="2400" dirty="0" smtClean="0"/>
              <a:t>SAP </a:t>
            </a:r>
            <a:r>
              <a:rPr lang="en-US" altLang="zh-CN" sz="2400" dirty="0" err="1" smtClean="0"/>
              <a:t>Fiori</a:t>
            </a:r>
            <a:r>
              <a:rPr lang="en-US" altLang="zh-CN" sz="2400" dirty="0" smtClean="0"/>
              <a:t> Architecture Overview</a:t>
            </a:r>
            <a:endParaRPr lang="en-US" altLang="zh-CN" sz="2400" kern="0" dirty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0068" y="726117"/>
            <a:ext cx="7364412" cy="5429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20238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267"/>
          <p:cNvSpPr>
            <a:spLocks noChangeArrowheads="1"/>
          </p:cNvSpPr>
          <p:nvPr/>
        </p:nvSpPr>
        <p:spPr bwMode="auto">
          <a:xfrm>
            <a:off x="255378" y="2197396"/>
            <a:ext cx="7029570" cy="3785827"/>
          </a:xfrm>
          <a:prstGeom prst="roundRect">
            <a:avLst>
              <a:gd name="adj" fmla="val 3821"/>
            </a:avLst>
          </a:prstGeom>
          <a:solidFill>
            <a:schemeClr val="bg1"/>
          </a:solidFill>
          <a:ln w="22225" cap="rnd" algn="ctr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lIns="121899" tIns="60949" rIns="121899" bIns="60949"/>
          <a:lstStyle/>
          <a:p>
            <a:pPr algn="ctr">
              <a:defRPr/>
            </a:pPr>
            <a:endParaRPr lang="zh-CN" altLang="en-US" kern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sz="2700" b="1" dirty="0"/>
              <a:t>Agenda</a:t>
            </a:r>
            <a:endParaRPr lang="zh-CN" altLang="en-US" sz="2700" b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2413343" cy="36933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2015 LENOVO INTERNAL. All rights reserved.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725" y="1176003"/>
            <a:ext cx="11736977" cy="4978254"/>
          </a:xfrm>
          <a:prstGeom prst="rect">
            <a:avLst/>
          </a:prstGeom>
          <a:noFill/>
          <a:ln>
            <a:noFill/>
          </a:ln>
        </p:spPr>
        <p:txBody>
          <a:bodyPr wrap="square" lIns="121888" tIns="60944" rIns="121888" bIns="60944">
            <a:spAutoFit/>
          </a:bodyPr>
          <a:lstStyle/>
          <a:p>
            <a:pPr defTabSz="1218885">
              <a:defRPr/>
            </a:pPr>
            <a:r>
              <a:rPr lang="en-US" altLang="zh-CN" b="1" kern="0" dirty="0">
                <a:solidFill>
                  <a:srgbClr val="000000"/>
                </a:solidFill>
                <a:latin typeface="Arial Black" pitchFamily="34" charset="0"/>
              </a:rPr>
              <a:t>After this course, you will </a:t>
            </a:r>
            <a:r>
              <a:rPr lang="en-US" altLang="zh-CN" b="1" kern="0" dirty="0" smtClean="0">
                <a:solidFill>
                  <a:srgbClr val="000000"/>
                </a:solidFill>
                <a:latin typeface="Arial Black" pitchFamily="34" charset="0"/>
              </a:rPr>
              <a:t>understand:</a:t>
            </a: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endParaRPr lang="en-GB" altLang="zh-CN" kern="0" dirty="0" smtClean="0">
              <a:solidFill>
                <a:srgbClr val="000000"/>
              </a:solidFill>
              <a:latin typeface="Arial Black" pitchFamily="34" charset="0"/>
            </a:endParaRPr>
          </a:p>
          <a:p>
            <a:pPr defTabSz="1218885">
              <a:defRPr/>
            </a:pP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How to Develop </a:t>
            </a:r>
            <a:r>
              <a:rPr lang="en-GB" altLang="zh-CN" sz="2100" kern="0" dirty="0" err="1" smtClean="0">
                <a:solidFill>
                  <a:srgbClr val="000000"/>
                </a:solidFill>
                <a:latin typeface="Arial Black" pitchFamily="34" charset="0"/>
              </a:rPr>
              <a:t>Fiori</a:t>
            </a:r>
            <a:r>
              <a:rPr lang="en-GB" altLang="zh-CN" sz="2100" kern="0" dirty="0" smtClean="0">
                <a:solidFill>
                  <a:srgbClr val="000000"/>
                </a:solidFill>
                <a:latin typeface="Arial Black" pitchFamily="34" charset="0"/>
              </a:rPr>
              <a:t> app</a:t>
            </a:r>
          </a:p>
          <a:p>
            <a:pPr defTabSz="1218885">
              <a:defRPr/>
            </a:pPr>
            <a:endParaRPr lang="en-GB" altLang="zh-CN" sz="2100" kern="0" dirty="0">
              <a:solidFill>
                <a:srgbClr val="000000"/>
              </a:solidFill>
              <a:latin typeface="Arial Black" pitchFamily="34" charset="0"/>
            </a:endParaRP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Introduction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SAP </a:t>
            </a:r>
            <a:r>
              <a:rPr lang="en-US" altLang="zh-CN" sz="2000" dirty="0" err="1" smtClean="0"/>
              <a:t>Fiori</a:t>
            </a:r>
            <a:r>
              <a:rPr lang="en-US" altLang="zh-CN" sz="2000" dirty="0" smtClean="0"/>
              <a:t> Architecture Overview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SAP </a:t>
            </a:r>
            <a:r>
              <a:rPr lang="en-US" altLang="zh-CN" sz="1900" kern="0" dirty="0" err="1" smtClean="0">
                <a:solidFill>
                  <a:srgbClr val="000000"/>
                </a:solidFill>
                <a:latin typeface="Arial"/>
              </a:rPr>
              <a:t>Fiori</a:t>
            </a:r>
            <a:r>
              <a:rPr lang="en-US" altLang="zh-CN" sz="1900" kern="0" dirty="0" smtClean="0">
                <a:solidFill>
                  <a:srgbClr val="000000"/>
                </a:solidFill>
                <a:latin typeface="Arial"/>
              </a:rPr>
              <a:t> Development Prepare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Back-end Development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Front-end Development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r>
              <a:rPr lang="en-US" altLang="zh-CN" sz="2000" dirty="0" smtClean="0"/>
              <a:t>Helpful Resource in SCN</a:t>
            </a:r>
          </a:p>
          <a:p>
            <a:pPr marL="643301" lvl="1" indent="-389367" defTabSz="1218885">
              <a:spcBef>
                <a:spcPct val="20000"/>
              </a:spcBef>
              <a:spcAft>
                <a:spcPct val="5000"/>
              </a:spcAft>
              <a:buClr>
                <a:srgbClr val="EC2225"/>
              </a:buClr>
              <a:buFont typeface="Wingdings" pitchFamily="2" charset="2"/>
              <a:buChar char="n"/>
              <a:defRPr/>
            </a:pPr>
            <a:endParaRPr lang="en-US" altLang="zh-CN" sz="1900" kern="0" dirty="0">
              <a:solidFill>
                <a:srgbClr val="000000"/>
              </a:solidFill>
              <a:latin typeface="Arial"/>
            </a:endParaRPr>
          </a:p>
          <a:p>
            <a:pPr defTabSz="1218885">
              <a:defRPr/>
            </a:pPr>
            <a:endParaRPr lang="en-US" altLang="zh-CN" b="1" kern="0" dirty="0">
              <a:solidFill>
                <a:srgbClr val="000000"/>
              </a:solidFill>
              <a:latin typeface="Arial Black" pitchFamily="34" charset="0"/>
            </a:endParaRPr>
          </a:p>
        </p:txBody>
      </p:sp>
      <p:pic>
        <p:nvPicPr>
          <p:cNvPr id="8" name="Picture 2" descr="D:\Work\联想\HOH\PPT\创意图片\6598-1110101G415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3306" y="2315039"/>
            <a:ext cx="4103149" cy="366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55378" y="3778332"/>
            <a:ext cx="7029570" cy="410817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" y="795528"/>
            <a:ext cx="783336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SAP </a:t>
            </a:r>
            <a:r>
              <a:rPr lang="en-US" altLang="zh-CN" sz="2400" kern="0" dirty="0" err="1" smtClean="0">
                <a:solidFill>
                  <a:sysClr val="windowText" lastClr="000000"/>
                </a:solidFill>
              </a:rPr>
              <a:t>Fiori</a:t>
            </a:r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 Development Prepare---Front-end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702040" y="795528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smtClean="0">
                <a:latin typeface="Arial" pitchFamily="34" charset="0"/>
                <a:cs typeface="Arial" pitchFamily="34" charset="0"/>
              </a:rPr>
              <a:t>Eclipse/HANA studio</a:t>
            </a:r>
            <a:endParaRPr lang="en-US" altLang="zh-CN" sz="16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Mars or Luna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UI Version</a:t>
            </a:r>
          </a:p>
        </p:txBody>
      </p:sp>
      <p:sp>
        <p:nvSpPr>
          <p:cNvPr id="8" name="七边形 7"/>
          <p:cNvSpPr/>
          <p:nvPr/>
        </p:nvSpPr>
        <p:spPr>
          <a:xfrm>
            <a:off x="2011680" y="795528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  <p:sp>
        <p:nvSpPr>
          <p:cNvPr id="9" name="七边形 8"/>
          <p:cNvSpPr/>
          <p:nvPr/>
        </p:nvSpPr>
        <p:spPr>
          <a:xfrm>
            <a:off x="6400800" y="193548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sp>
        <p:nvSpPr>
          <p:cNvPr id="10" name="七边形 9"/>
          <p:cNvSpPr/>
          <p:nvPr/>
        </p:nvSpPr>
        <p:spPr>
          <a:xfrm>
            <a:off x="6400800" y="3481456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3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" y="917257"/>
            <a:ext cx="49720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7010" y="2979360"/>
            <a:ext cx="5274310" cy="3402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srgbClr val="939598"/>
                </a:solidFill>
                <a:cs typeface="Arial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SAP </a:t>
            </a:r>
            <a:r>
              <a:rPr lang="en-US" altLang="zh-CN" sz="2400" kern="0" dirty="0" err="1" smtClean="0">
                <a:solidFill>
                  <a:sysClr val="windowText" lastClr="000000"/>
                </a:solidFill>
              </a:rPr>
              <a:t>Fiori</a:t>
            </a:r>
            <a:r>
              <a:rPr lang="en-US" altLang="zh-CN" sz="2400" kern="0" dirty="0" smtClean="0">
                <a:solidFill>
                  <a:sysClr val="windowText" lastClr="000000"/>
                </a:solidFill>
              </a:rPr>
              <a:t> Development Prepare---Front-end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751320" y="917257"/>
            <a:ext cx="4526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The UI version you install always be the </a:t>
            </a:r>
            <a:r>
              <a:rPr lang="en-US" altLang="zh-CN" sz="1600" dirty="0" err="1" smtClean="0">
                <a:latin typeface="Arial" pitchFamily="34" charset="0"/>
                <a:cs typeface="Arial" pitchFamily="34" charset="0"/>
              </a:rPr>
              <a:t>lastest</a:t>
            </a: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, so when you have to notice the version check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You have to develop the UI5 application base on the server SDK(T-</a:t>
            </a:r>
            <a:r>
              <a:rPr lang="en-US" altLang="zh-CN" sz="1600" dirty="0" err="1" smtClean="0">
                <a:latin typeface="Arial" pitchFamily="34" charset="0"/>
                <a:cs typeface="Arial" pitchFamily="34" charset="0"/>
              </a:rPr>
              <a:t>code:SICF</a:t>
            </a: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zh-CN" sz="1600" dirty="0" smtClean="0">
                <a:latin typeface="Arial" pitchFamily="34" charset="0"/>
                <a:cs typeface="Arial" pitchFamily="34" charset="0"/>
              </a:rPr>
              <a:t>Browser with catch killer plug-in</a:t>
            </a:r>
          </a:p>
        </p:txBody>
      </p:sp>
      <p:sp>
        <p:nvSpPr>
          <p:cNvPr id="8" name="七边形 7"/>
          <p:cNvSpPr/>
          <p:nvPr/>
        </p:nvSpPr>
        <p:spPr>
          <a:xfrm>
            <a:off x="5520690" y="140208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1</a:t>
            </a:r>
            <a:endParaRPr lang="zh-CN" altLang="en-US" sz="2000" dirty="0"/>
          </a:p>
        </p:txBody>
      </p:sp>
      <p:sp>
        <p:nvSpPr>
          <p:cNvPr id="9" name="七边形 8"/>
          <p:cNvSpPr/>
          <p:nvPr/>
        </p:nvSpPr>
        <p:spPr>
          <a:xfrm>
            <a:off x="3246120" y="5516880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pic>
        <p:nvPicPr>
          <p:cNvPr id="15" name="图片 1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165" y="3841081"/>
            <a:ext cx="5274310" cy="254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1351" y="4143179"/>
            <a:ext cx="4296250" cy="233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七边形 9"/>
          <p:cNvSpPr/>
          <p:nvPr/>
        </p:nvSpPr>
        <p:spPr>
          <a:xfrm>
            <a:off x="8260080" y="4143179"/>
            <a:ext cx="365760" cy="335280"/>
          </a:xfrm>
          <a:prstGeom prst="hep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3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fd8e676d-736a-4a32-819a-2ea45dd577a4">15583328-22-200</_dlc_DocId>
    <_dlc_DocIdUrl xmlns="fd8e676d-736a-4a32-819a-2ea45dd577a4">
      <Url>http://cowork.us.lenovo.com/departments/cluster configurations orders/_layouts/15/DocIdRedir.aspx?ID=15583328-22-200</Url>
      <Description>15583328-22-200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75581A76EB5C4288AB3EB21C1C0800" ma:contentTypeVersion="2" ma:contentTypeDescription="Create a new document." ma:contentTypeScope="" ma:versionID="c8cca2e72537786e3e5d1546b5407480">
  <xsd:schema xmlns:xsd="http://www.w3.org/2001/XMLSchema" xmlns:xs="http://www.w3.org/2001/XMLSchema" xmlns:p="http://schemas.microsoft.com/office/2006/metadata/properties" xmlns:ns2="fd8e676d-736a-4a32-819a-2ea45dd577a4" targetNamespace="http://schemas.microsoft.com/office/2006/metadata/properties" ma:root="true" ma:fieldsID="595b803c2b22722b8199be71cf312914" ns2:_="">
    <xsd:import namespace="fd8e676d-736a-4a32-819a-2ea45dd577a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8e676d-736a-4a32-819a-2ea45dd577a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FF72B-48FF-4EBD-9259-F992F99BC6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E51F07-8559-4B08-BD46-DC28218C4F83}">
  <ds:schemaRefs>
    <ds:schemaRef ds:uri="http://purl.org/dc/elements/1.1/"/>
    <ds:schemaRef ds:uri="http://purl.org/dc/dcmitype/"/>
    <ds:schemaRef ds:uri="fd8e676d-736a-4a32-819a-2ea45dd577a4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5932F805-5FFB-439B-A678-8F8DF8C0428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20DE5DA-DE05-4FB6-A32E-4706623B0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8e676d-736a-4a32-819a-2ea45dd577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11948</TotalTime>
  <Words>968</Words>
  <Application>Microsoft Office PowerPoint</Application>
  <PresentationFormat>自定义</PresentationFormat>
  <Paragraphs>245</Paragraphs>
  <Slides>27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Lenovo Master</vt:lpstr>
      <vt:lpstr>文档</vt:lpstr>
      <vt:lpstr>Fiori Development</vt:lpstr>
      <vt:lpstr>Agenda</vt:lpstr>
      <vt:lpstr>幻灯片 3</vt:lpstr>
      <vt:lpstr>Agenda</vt:lpstr>
      <vt:lpstr>幻灯片 5</vt:lpstr>
      <vt:lpstr>幻灯片 6</vt:lpstr>
      <vt:lpstr>Agenda</vt:lpstr>
      <vt:lpstr>SAP Fiori Development Prepare---Front-end</vt:lpstr>
      <vt:lpstr>SAP Fiori Development Prepare---Front-end</vt:lpstr>
      <vt:lpstr>SAP Fiori Development Prepare---Back-end</vt:lpstr>
      <vt:lpstr>Agenda</vt:lpstr>
      <vt:lpstr>Back-end Development---SEGW</vt:lpstr>
      <vt:lpstr>Back-end Development---Odata service</vt:lpstr>
      <vt:lpstr>Back-end Development---Association</vt:lpstr>
      <vt:lpstr>Back-end Development---Data transfer</vt:lpstr>
      <vt:lpstr>Back-end Development---Data transfer</vt:lpstr>
      <vt:lpstr>Agenda</vt:lpstr>
      <vt:lpstr>Front-end Development---WEB IDE</vt:lpstr>
      <vt:lpstr>Front-end Development---App Architecture</vt:lpstr>
      <vt:lpstr>Front-end Development---Demo Architecture</vt:lpstr>
      <vt:lpstr>Front-end Development---Project Create</vt:lpstr>
      <vt:lpstr>Front-end Development---Project Development</vt:lpstr>
      <vt:lpstr>Front-end Development----FLP Configuration</vt:lpstr>
      <vt:lpstr>Front-end Development----FLP t-code</vt:lpstr>
      <vt:lpstr>Agenda</vt:lpstr>
      <vt:lpstr>Helpful Resource in SCN</vt:lpstr>
      <vt:lpstr>幻灯片 27</vt:lpstr>
    </vt:vector>
  </TitlesOfParts>
  <Company>Lenovo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kathyp</dc:creator>
  <cp:lastModifiedBy>Kevin ZJ6 Zhang</cp:lastModifiedBy>
  <cp:revision>1520</cp:revision>
  <dcterms:created xsi:type="dcterms:W3CDTF">2015-04-23T17:39:45Z</dcterms:created>
  <dcterms:modified xsi:type="dcterms:W3CDTF">2016-06-03T07:55:27Z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0x0101006E75581A76EB5C4288AB3EB21C1C0800</vt:lpwstr>
  </property>
  <property fmtid="{D5CDD505-2E9C-101B-9397-08002B2CF9AE}" pid="3" name="_dlc_DocIdItemGuid">
    <vt:lpwstr>9234aa54-9ed3-41af-99b9-2921e4b6b54b</vt:lpwstr>
  </property>
</Properties>
</file>